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57" r:id="rId3"/>
    <p:sldId id="259" r:id="rId4"/>
    <p:sldId id="260" r:id="rId5"/>
    <p:sldId id="272" r:id="rId6"/>
    <p:sldId id="277" r:id="rId7"/>
    <p:sldId id="278" r:id="rId8"/>
    <p:sldId id="279" r:id="rId9"/>
    <p:sldId id="280" r:id="rId10"/>
    <p:sldId id="261" r:id="rId11"/>
    <p:sldId id="269" r:id="rId12"/>
    <p:sldId id="276" r:id="rId13"/>
    <p:sldId id="265" r:id="rId14"/>
    <p:sldId id="266" r:id="rId15"/>
    <p:sldId id="270" r:id="rId16"/>
    <p:sldId id="271" r:id="rId17"/>
    <p:sldId id="267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EA444-273F-4655-B8C8-D67E3C2ACC98}" type="datetimeFigureOut">
              <a:rPr lang="ru-RU" smtClean="0"/>
              <a:t>23.11.2016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3368F-D197-4786-90E6-930C020F4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609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292895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Возможности  и перспективы профессионального развития педагога в условиях введения профессионального стандарта              		    «Педагог»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4572008"/>
            <a:ext cx="6400800" cy="50006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Практико-ориентированный семинар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628" y="5715016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Ведущие: </a:t>
            </a:r>
          </a:p>
          <a:p>
            <a:r>
              <a:rPr lang="ru-RU" b="1" i="1" dirty="0" smtClean="0"/>
              <a:t>Малышева Наталья Вячеславовна</a:t>
            </a:r>
          </a:p>
          <a:p>
            <a:r>
              <a:rPr lang="ru-RU" b="1" i="1" dirty="0" smtClean="0"/>
              <a:t>Шумихина Любовь Ивановна</a:t>
            </a:r>
            <a:endParaRPr lang="ru-RU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6215082"/>
            <a:ext cx="2500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ноября 2016г.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2132" y="142852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7030A0"/>
                </a:solidFill>
              </a:rPr>
              <a:t>«Методический потенциал»</a:t>
            </a:r>
            <a:endParaRPr lang="ru-RU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214290"/>
            <a:ext cx="7000924" cy="1000132"/>
          </a:xfrm>
          <a:prstGeom prst="rect">
            <a:avLst/>
          </a:prstGeom>
          <a:solidFill>
            <a:schemeClr val="accent6">
              <a:lumMod val="20000"/>
              <a:lumOff val="80000"/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>
              <a:spcBef>
                <a:spcPct val="0"/>
              </a:spcBef>
              <a:defRPr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</a:t>
            </a:r>
            <a:b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Профессионального стандарта «Педагог»</a:t>
            </a:r>
            <a:endParaRPr lang="ru-RU" sz="2800" dirty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1643050"/>
            <a:ext cx="4714908" cy="1143008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Педагогическая деятельность по проектированию и реализации </a:t>
            </a:r>
            <a:endParaRPr lang="ru-RU" b="1" dirty="0" smtClean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образовательного процесса в образовательных организациях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928934"/>
            <a:ext cx="1428760" cy="2357454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Общепедагогическая функция. </a:t>
            </a:r>
          </a:p>
          <a:p>
            <a:endParaRPr lang="ru-RU" b="1" dirty="0" smtClean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Обучение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5643578"/>
            <a:ext cx="7786742" cy="1000132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Трудовые действия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Необходимые умения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Необходимые знания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628" y="1643050"/>
            <a:ext cx="4143372" cy="1143008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ru-RU" sz="17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Педагогическая деятельность по проектированию и реализации </a:t>
            </a:r>
            <a:endParaRPr lang="ru-RU" sz="1700" b="1" dirty="0" smtClean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sz="17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основных общеобразовательных программ </a:t>
            </a:r>
            <a:endParaRPr lang="ru-RU" sz="1700" b="1" dirty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57356" y="2928934"/>
            <a:ext cx="1428760" cy="2357454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Воспитательная деятельность 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28992" y="2928934"/>
            <a:ext cx="1428760" cy="2357454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Развивающая деятельность 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57818" y="3071810"/>
            <a:ext cx="3286148" cy="1357322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lnSpc>
                <a:spcPct val="115000"/>
              </a:lnSpc>
              <a:defRPr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Педагогическая деятельность </a:t>
            </a:r>
          </a:p>
          <a:p>
            <a:pPr algn="ctr" defTabSz="457200">
              <a:lnSpc>
                <a:spcPct val="115000"/>
              </a:lnSpc>
              <a:defRPr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по реализации программ дошкольного образования</a:t>
            </a:r>
          </a:p>
        </p:txBody>
      </p:sp>
      <p:cxnSp>
        <p:nvCxnSpPr>
          <p:cNvPr id="18" name="Прямая со стрелкой 17"/>
          <p:cNvCxnSpPr>
            <a:stCxn id="4" idx="2"/>
          </p:cNvCxnSpPr>
          <p:nvPr/>
        </p:nvCxnSpPr>
        <p:spPr>
          <a:xfrm rot="5400000">
            <a:off x="3107521" y="178571"/>
            <a:ext cx="357190" cy="242889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2"/>
          </p:cNvCxnSpPr>
          <p:nvPr/>
        </p:nvCxnSpPr>
        <p:spPr>
          <a:xfrm rot="16200000" flipH="1">
            <a:off x="5536413" y="178571"/>
            <a:ext cx="357190" cy="242889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9" idx="2"/>
          </p:cNvCxnSpPr>
          <p:nvPr/>
        </p:nvCxnSpPr>
        <p:spPr>
          <a:xfrm rot="5400000">
            <a:off x="6892933" y="2893223"/>
            <a:ext cx="286546" cy="7221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1" idx="0"/>
          </p:cNvCxnSpPr>
          <p:nvPr/>
        </p:nvCxnSpPr>
        <p:spPr>
          <a:xfrm rot="5400000">
            <a:off x="4107653" y="2821777"/>
            <a:ext cx="142876" cy="714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5" idx="2"/>
            <a:endCxn id="10" idx="0"/>
          </p:cNvCxnSpPr>
          <p:nvPr/>
        </p:nvCxnSpPr>
        <p:spPr>
          <a:xfrm rot="16200000" flipH="1">
            <a:off x="2464579" y="2821777"/>
            <a:ext cx="142876" cy="714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6" idx="0"/>
          </p:cNvCxnSpPr>
          <p:nvPr/>
        </p:nvCxnSpPr>
        <p:spPr>
          <a:xfrm rot="16200000" flipH="1">
            <a:off x="892943" y="2821777"/>
            <a:ext cx="142876" cy="714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0800000" flipV="1">
            <a:off x="4643438" y="4429132"/>
            <a:ext cx="2786082" cy="121444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1" idx="2"/>
            <a:endCxn id="7" idx="0"/>
          </p:cNvCxnSpPr>
          <p:nvPr/>
        </p:nvCxnSpPr>
        <p:spPr>
          <a:xfrm rot="16200000" flipH="1">
            <a:off x="4054074" y="5375685"/>
            <a:ext cx="357190" cy="17859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0" idx="2"/>
          </p:cNvCxnSpPr>
          <p:nvPr/>
        </p:nvCxnSpPr>
        <p:spPr>
          <a:xfrm rot="16200000" flipH="1">
            <a:off x="3214678" y="4643446"/>
            <a:ext cx="357190" cy="164307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6" idx="2"/>
          </p:cNvCxnSpPr>
          <p:nvPr/>
        </p:nvCxnSpPr>
        <p:spPr>
          <a:xfrm rot="16200000" flipH="1">
            <a:off x="2143108" y="4143380"/>
            <a:ext cx="357190" cy="264320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Возможности профессионального развития педагога в условиях введения профессионального стандарта   </a:t>
            </a:r>
          </a:p>
          <a:p>
            <a:pPr lvl="0" algn="ctr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«Педагог»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404089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Методическое сопровождение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32402" y="2956737"/>
            <a:ext cx="3384376" cy="1689050"/>
          </a:xfrm>
          <a:prstGeom prst="rect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Индивидуальный образовательный маршрут педагога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875886" y="2947929"/>
            <a:ext cx="3312368" cy="1689051"/>
          </a:xfrm>
          <a:prstGeom prst="rect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Методическое сопровождение коллектива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253006" y="1678727"/>
            <a:ext cx="972108" cy="10081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508104" y="1710739"/>
            <a:ext cx="1224136" cy="93367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91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643174" y="2357430"/>
            <a:ext cx="3429024" cy="228601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направления методического сопровождения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429256" y="642918"/>
            <a:ext cx="3071834" cy="1643074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квалификации в системе непрерывного профессионального образования</a:t>
            </a:r>
            <a:endParaRPr lang="ru-RU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43570" y="4786322"/>
            <a:ext cx="2857520" cy="1500198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Деятельность педагога в профессиональном сообществе</a:t>
            </a:r>
            <a:endParaRPr lang="ru-RU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4857760"/>
            <a:ext cx="3071834" cy="1500198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в методической работе</a:t>
            </a:r>
            <a:endParaRPr lang="ru-RU" sz="2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0034" y="642918"/>
            <a:ext cx="3071834" cy="1643074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Самообразование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20676785">
            <a:off x="5717835" y="2471702"/>
            <a:ext cx="142876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1836652">
            <a:off x="1571196" y="2493328"/>
            <a:ext cx="142876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9194144">
            <a:off x="1471887" y="4310724"/>
            <a:ext cx="142876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1502509">
            <a:off x="5764652" y="4292814"/>
            <a:ext cx="142876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Методы повышения профессиональной мобильности педагога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1857364"/>
            <a:ext cx="3071834" cy="1857388"/>
          </a:xfrm>
          <a:prstGeom prst="roundRect">
            <a:avLst/>
          </a:prstGeom>
          <a:solidFill>
            <a:schemeClr val="accent6">
              <a:lumMod val="20000"/>
              <a:lumOff val="80000"/>
              <a:alpha val="1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 экономического стимулирования</a:t>
            </a: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28926" y="4000504"/>
            <a:ext cx="3143272" cy="1928826"/>
          </a:xfrm>
          <a:prstGeom prst="roundRect">
            <a:avLst/>
          </a:prstGeom>
          <a:solidFill>
            <a:schemeClr val="accent6">
              <a:lumMod val="20000"/>
              <a:lumOff val="80000"/>
              <a:alpha val="1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Психолого-педагогические методы </a:t>
            </a: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86380" y="1785926"/>
            <a:ext cx="3286148" cy="1928826"/>
          </a:xfrm>
          <a:prstGeom prst="roundRect">
            <a:avLst/>
          </a:prstGeom>
          <a:solidFill>
            <a:schemeClr val="accent6">
              <a:lumMod val="20000"/>
              <a:lumOff val="80000"/>
              <a:alpha val="1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Административные</a:t>
            </a:r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методы</a:t>
            </a: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9480409">
            <a:off x="2263394" y="1444916"/>
            <a:ext cx="1895812" cy="1337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5400000">
            <a:off x="3107521" y="2393149"/>
            <a:ext cx="271464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59022">
            <a:off x="4836925" y="1351979"/>
            <a:ext cx="1873605" cy="1535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Перспективы профессионального развития педагога в условиях введения профессионального стандарта «Педагог»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Стандарт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5706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–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Инструмент</a:t>
            </a:r>
            <a:r>
              <a:rPr lang="ru-RU" sz="2400" b="1" dirty="0" smtClean="0">
                <a:latin typeface="Arial" panose="020B0604020202020204" pitchFamily="34" charset="0"/>
              </a:rPr>
              <a:t> реализации стратегии образования в меняющемся мире.</a:t>
            </a:r>
            <a:endParaRPr lang="ru-RU" sz="1200" b="1" dirty="0" smtClean="0">
              <a:latin typeface="Arial" panose="020B0604020202020204" pitchFamily="34" charset="0"/>
            </a:endParaRPr>
          </a:p>
          <a:p>
            <a:endParaRPr lang="ru-RU" sz="800" b="1" dirty="0" smtClean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Arial" panose="020B0604020202020204" pitchFamily="34" charset="0"/>
              </a:rPr>
              <a:t>–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Инструмент</a:t>
            </a:r>
            <a:r>
              <a:rPr lang="ru-RU" sz="2400" b="1" dirty="0" smtClean="0">
                <a:latin typeface="Arial" panose="020B0604020202020204" pitchFamily="34" charset="0"/>
              </a:rPr>
              <a:t> повышения качества образования и выхода отечественного образования на международный уровень. </a:t>
            </a:r>
          </a:p>
          <a:p>
            <a:endParaRPr lang="ru-RU" sz="800" b="1" dirty="0" smtClean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Arial" panose="020B0604020202020204" pitchFamily="34" charset="0"/>
              </a:rPr>
              <a:t>– Объективный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измеритель</a:t>
            </a:r>
            <a:r>
              <a:rPr lang="ru-RU" sz="2400" b="1" dirty="0" smtClean="0">
                <a:latin typeface="Arial" panose="020B0604020202020204" pitchFamily="34" charset="0"/>
              </a:rPr>
              <a:t> квалификации педагога. </a:t>
            </a:r>
          </a:p>
          <a:p>
            <a:pPr>
              <a:buNone/>
            </a:pPr>
            <a:r>
              <a:rPr lang="ru-RU" sz="2400" b="1" dirty="0" smtClean="0">
                <a:latin typeface="Arial" panose="020B0604020202020204" pitchFamily="34" charset="0"/>
              </a:rPr>
              <a:t>–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Средство</a:t>
            </a:r>
            <a:r>
              <a:rPr lang="ru-RU" sz="2400" b="1" dirty="0" smtClean="0">
                <a:latin typeface="Arial" panose="020B0604020202020204" pitchFamily="34" charset="0"/>
              </a:rPr>
              <a:t> отбора педагогических кадров в образовательные организации. </a:t>
            </a:r>
          </a:p>
          <a:p>
            <a:endParaRPr lang="ru-RU" sz="800" b="1" dirty="0" smtClean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Arial" panose="020B0604020202020204" pitchFamily="34" charset="0"/>
              </a:rPr>
              <a:t>–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Основа</a:t>
            </a:r>
            <a:r>
              <a:rPr lang="ru-RU" sz="2400" b="1" dirty="0" smtClean="0">
                <a:latin typeface="Arial" panose="020B0604020202020204" pitchFamily="34" charset="0"/>
              </a:rPr>
              <a:t> для формирования трудового договора, фиксирующего отношения между работником и работодателем</a:t>
            </a:r>
            <a:r>
              <a:rPr lang="ru-RU" sz="2400" dirty="0" smtClean="0">
                <a:latin typeface="Arial" panose="020B0604020202020204" pitchFamily="34" charset="0"/>
              </a:rPr>
              <a:t>. 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274638"/>
            <a:ext cx="8229600" cy="7969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Меняйтесь раньше,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чем Вас заставят это делать!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1643050"/>
            <a:ext cx="4286280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Качество системы образования не может быть…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2066" y="1643050"/>
            <a:ext cx="3643338" cy="7078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выше качества работающих в ней педагогов</a:t>
            </a:r>
            <a:endParaRPr lang="ru-RU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034" y="3214686"/>
            <a:ext cx="4214842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стандарт способствует  …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4786322"/>
            <a:ext cx="4286280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стандарт повышает …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2066" y="2857496"/>
            <a:ext cx="3643338" cy="13234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повышению </a:t>
            </a:r>
            <a:r>
              <a:rPr lang="ru-RU" sz="20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профессиональ-ной</a:t>
            </a:r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подготовки педагога и необходимости постоянного профессионального роста</a:t>
            </a:r>
            <a:endParaRPr lang="ru-RU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43504" y="4714884"/>
            <a:ext cx="3571900" cy="10156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ответственность педагога за результаты своего труда, качество образования</a:t>
            </a:r>
            <a:endParaRPr lang="ru-RU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196752"/>
            <a:ext cx="7629268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Спасибо за внимание!</a:t>
            </a:r>
          </a:p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Успехов в работе</a:t>
            </a:r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!</a:t>
            </a:r>
          </a:p>
          <a:p>
            <a:pPr algn="ctr"/>
            <a:endParaRPr lang="ru-RU" sz="5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Дорогу осилит идущий…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стандарт «Педагог»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Педагогическая деятельность в сфере дошкольного, начального общего, основного общего,  среднего общего образования  (воспитатель, учитель)</a:t>
            </a:r>
          </a:p>
          <a:p>
            <a:endParaRPr lang="ru-RU" sz="2400" dirty="0" smtClean="0"/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Утвержден приказом Министерства труда и соцзащиты Российской Федерации от 18 октября 2013 года № 544н.</a:t>
            </a:r>
          </a:p>
          <a:p>
            <a:pPr>
              <a:buNone/>
            </a:pPr>
            <a:endParaRPr lang="ru-RU" sz="2400" dirty="0" smtClean="0"/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Зарегистрирован Министерством юстиции 06.12.2013 г.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85728"/>
            <a:ext cx="871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Область применения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1357298"/>
            <a:ext cx="6143668" cy="7143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кадровой политики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85786" y="2357430"/>
            <a:ext cx="6143668" cy="7143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обучения и аттестации работников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42976" y="3357562"/>
            <a:ext cx="6143668" cy="7143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Заключение трудовых договоров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71604" y="4286256"/>
            <a:ext cx="6143668" cy="7143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Установление системы оплаты труда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00232" y="5214950"/>
            <a:ext cx="6143668" cy="7143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Разработка должностных инструкций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28596" y="285728"/>
            <a:ext cx="4889704" cy="8103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Цель применения:</a:t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1214422"/>
            <a:ext cx="75724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Определить необходимую квалификацию педагога, которая влияет на результаты обучения, воспитания и развития ребенка.</a:t>
            </a:r>
          </a:p>
          <a:p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Обеспечить необходимую осведомленность педагога о предъявляемых к нему требованиях.</a:t>
            </a:r>
          </a:p>
          <a:p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Обеспечить необходимую подготовку педагога для получения высоких результатов его труда.</a:t>
            </a:r>
          </a:p>
          <a:p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Содействовать вовлечению педагога в решение задачи повышения качества образования.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стандарт «Педагог»: понятия и определения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8900" y="1873259"/>
            <a:ext cx="2704384" cy="646331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стандарт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2080" y="2608440"/>
            <a:ext cx="2704384" cy="646331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Профессиональная компетентность педагога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7624" y="3454383"/>
            <a:ext cx="2704385" cy="369332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Трудовая функция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1640" y="5402857"/>
            <a:ext cx="2704385" cy="369332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Знания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74861" y="5877272"/>
            <a:ext cx="2704385" cy="369332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Умения 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4434483"/>
            <a:ext cx="2704385" cy="367450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Трудовые действия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стандарт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3000" dirty="0"/>
              <a:t>Многофункциональный нормативный документ, устанавливающий в рамках   конкретного вида (области) профессиональной деятельности требования</a:t>
            </a:r>
            <a:r>
              <a:rPr lang="ru-RU" sz="3000" dirty="0"/>
              <a:t>:</a:t>
            </a:r>
          </a:p>
          <a:p>
            <a:pPr algn="just"/>
            <a:r>
              <a:rPr lang="ru-RU" sz="3000" dirty="0" smtClean="0"/>
              <a:t>к </a:t>
            </a:r>
            <a:r>
              <a:rPr lang="ru-RU" sz="3000" dirty="0"/>
              <a:t>содержанию и качеству труда;</a:t>
            </a:r>
          </a:p>
          <a:p>
            <a:pPr algn="just"/>
            <a:r>
              <a:rPr lang="ru-RU" sz="3000" dirty="0" smtClean="0"/>
              <a:t>к</a:t>
            </a:r>
            <a:r>
              <a:rPr lang="ru-RU" sz="3000" dirty="0"/>
              <a:t> условиям осуществления трудовой деятельности;  </a:t>
            </a:r>
          </a:p>
          <a:p>
            <a:pPr algn="just"/>
            <a:r>
              <a:rPr lang="ru-RU" sz="3000" dirty="0" smtClean="0"/>
              <a:t>к </a:t>
            </a:r>
            <a:r>
              <a:rPr lang="ru-RU" sz="3000" dirty="0"/>
              <a:t>уровню квалификации работника;  </a:t>
            </a:r>
          </a:p>
          <a:p>
            <a:pPr algn="just"/>
            <a:r>
              <a:rPr lang="ru-RU" sz="3000" dirty="0" smtClean="0"/>
              <a:t>к </a:t>
            </a:r>
            <a:r>
              <a:rPr lang="ru-RU" sz="3000" dirty="0"/>
              <a:t>практическому опыту, </a:t>
            </a:r>
            <a:r>
              <a:rPr lang="ru-RU" sz="3000" dirty="0"/>
              <a:t>профессиональному</a:t>
            </a:r>
            <a:r>
              <a:rPr lang="ru-RU" sz="3000" dirty="0"/>
              <a:t> образованию и обучению, необходимому для соответствия  данной квалификации</a:t>
            </a:r>
            <a:r>
              <a:rPr lang="ru-RU" dirty="0"/>
              <a:t>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51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Профессиональная компетентность педагога</a:t>
            </a:r>
            <a:b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качество действий работника, обеспечивающих эффективное решение профессионально-педагогических проблем и типичных профессиональных задач, возникающих в реальных ситуациях педагогической деятельности, с использованием жизненного опыта, имеющейся квалификации, общепризнанных ценностей; владение современными образовательными технологиями, технологиями педагогической диагностики, психолого-педагогической коррекции, методическими приемами, педагогическими средствами и их постоянное совершенствование; осуществление оценочно-ценностной рефлексии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84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Трудовая функция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система трудовых действий в рамках обобщенной трудовой функции, представляющая собой интегрированный и относительно автономный набор трудовых действий, определяемых бизнес-процессом и предполагающий наличие необходимых компетенций для их выполнения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sz="3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Трудовое </a:t>
            </a:r>
            <a:r>
              <a:rPr lang="ru-RU" sz="3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действие</a:t>
            </a:r>
          </a:p>
          <a:p>
            <a:pPr algn="just"/>
            <a:r>
              <a:rPr lang="ru-RU" dirty="0"/>
              <a:t>процесс взаимодействия работника с предметом труда, при котором достигается определенная задача.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314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уверенное понимание предмета, умение обращаться с ним, разбираться в нём, а также использовать для достижения намеченных целей.  Знание помогает людям </a:t>
            </a:r>
            <a:r>
              <a:rPr lang="ru-RU" dirty="0" smtClean="0"/>
              <a:t>рационально организовывать </a:t>
            </a:r>
            <a:r>
              <a:rPr lang="ru-RU" dirty="0"/>
              <a:t>свою </a:t>
            </a:r>
            <a:r>
              <a:rPr lang="ru-RU" dirty="0" smtClean="0"/>
              <a:t>деятельность </a:t>
            </a:r>
            <a:r>
              <a:rPr lang="ru-RU" dirty="0"/>
              <a:t>и решать различные </a:t>
            </a:r>
            <a:r>
              <a:rPr lang="ru-RU" dirty="0" smtClean="0"/>
              <a:t>проблемы, </a:t>
            </a:r>
            <a:r>
              <a:rPr lang="ru-RU" dirty="0"/>
              <a:t>возникающие в её процессе.</a:t>
            </a:r>
          </a:p>
          <a:p>
            <a:pPr marL="0" indent="0" algn="ctr">
              <a:buNone/>
            </a:pPr>
            <a:r>
              <a:rPr lang="ru-RU" sz="4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Умения</a:t>
            </a:r>
          </a:p>
          <a:p>
            <a:pPr marL="400050" lvl="1" indent="0" algn="just">
              <a:buNone/>
            </a:pPr>
            <a:r>
              <a:rPr lang="ru-RU" dirty="0" smtClean="0"/>
              <a:t>освоенный </a:t>
            </a:r>
            <a:r>
              <a:rPr lang="ru-RU" dirty="0"/>
              <a:t>субъектом способ выполнения действия, </a:t>
            </a:r>
            <a:r>
              <a:rPr lang="ru-RU" dirty="0" smtClean="0"/>
              <a:t>   обеспечиваемый </a:t>
            </a:r>
            <a:r>
              <a:rPr lang="ru-RU" dirty="0"/>
              <a:t>совокупностью приобретённых </a:t>
            </a:r>
            <a:r>
              <a:rPr lang="ru-RU" dirty="0" smtClean="0"/>
              <a:t>знаний </a:t>
            </a:r>
            <a:r>
              <a:rPr lang="ru-RU" dirty="0"/>
              <a:t>и </a:t>
            </a:r>
            <a:r>
              <a:rPr lang="ru-RU" dirty="0" smtClean="0"/>
              <a:t>навыков. </a:t>
            </a:r>
            <a:r>
              <a:rPr lang="ru-RU" dirty="0"/>
              <a:t>Формируется путём упражнений и создаёт возможность выполнения действия не только в привычных, но и в изменившихся условиях</a:t>
            </a:r>
          </a:p>
        </p:txBody>
      </p:sp>
    </p:spTree>
    <p:extLst>
      <p:ext uri="{BB962C8B-B14F-4D97-AF65-F5344CB8AC3E}">
        <p14:creationId xmlns:p14="http://schemas.microsoft.com/office/powerpoint/2010/main" val="393969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565</Words>
  <Application>Microsoft Office PowerPoint</Application>
  <PresentationFormat>Экран (4:3)</PresentationFormat>
  <Paragraphs>104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Тема Office</vt:lpstr>
      <vt:lpstr>Возможности  и перспективы профессионального развития педагога в условиях введения профессионального стандарта                    «Педагог»</vt:lpstr>
      <vt:lpstr>Профессиональный стандарт «Педагог»</vt:lpstr>
      <vt:lpstr>Презентация PowerPoint</vt:lpstr>
      <vt:lpstr>Презентация PowerPoint</vt:lpstr>
      <vt:lpstr>Профессиональный стандарт «Педагог»: понятия и определения</vt:lpstr>
      <vt:lpstr>Профессиональный стандарт</vt:lpstr>
      <vt:lpstr>Профессиональная компетентность педагога </vt:lpstr>
      <vt:lpstr>Трудовая функция</vt:lpstr>
      <vt:lpstr>Знания</vt:lpstr>
      <vt:lpstr>Презентация PowerPoint</vt:lpstr>
      <vt:lpstr>Презентация PowerPoint</vt:lpstr>
      <vt:lpstr>Методическое сопровождение</vt:lpstr>
      <vt:lpstr>Презентация PowerPoint</vt:lpstr>
      <vt:lpstr> Методы повышения профессиональной мобильности педагога </vt:lpstr>
      <vt:lpstr>Презентация PowerPoint</vt:lpstr>
      <vt:lpstr>Стандарт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Возможности  и перспективы профессионального развития педагога в условиях введения профессионального стандарта                    «Педагог»</dc:title>
  <dc:creator>Пользователь</dc:creator>
  <cp:lastModifiedBy>Пользователь</cp:lastModifiedBy>
  <cp:revision>62</cp:revision>
  <cp:lastPrinted>2016-11-23T08:04:02Z</cp:lastPrinted>
  <dcterms:modified xsi:type="dcterms:W3CDTF">2016-11-23T08:25:09Z</dcterms:modified>
</cp:coreProperties>
</file>