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8"/>
  </p:handoutMasterIdLst>
  <p:sldIdLst>
    <p:sldId id="256" r:id="rId2"/>
    <p:sldId id="257" r:id="rId3"/>
    <p:sldId id="259" r:id="rId4"/>
    <p:sldId id="260" r:id="rId5"/>
    <p:sldId id="272" r:id="rId6"/>
    <p:sldId id="277" r:id="rId7"/>
    <p:sldId id="278" r:id="rId8"/>
    <p:sldId id="279" r:id="rId9"/>
    <p:sldId id="280" r:id="rId10"/>
    <p:sldId id="261" r:id="rId11"/>
    <p:sldId id="269" r:id="rId12"/>
    <p:sldId id="265" r:id="rId13"/>
    <p:sldId id="270" r:id="rId14"/>
    <p:sldId id="271" r:id="rId15"/>
    <p:sldId id="267" r:id="rId16"/>
    <p:sldId id="273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35" autoAdjust="0"/>
    <p:restoredTop sz="94660"/>
  </p:normalViewPr>
  <p:slideViewPr>
    <p:cSldViewPr>
      <p:cViewPr varScale="1">
        <p:scale>
          <a:sx n="70" d="100"/>
          <a:sy n="70" d="100"/>
        </p:scale>
        <p:origin x="1380" y="7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5EA444-273F-4655-B8C8-D67E3C2ACC98}" type="datetimeFigureOut">
              <a:rPr lang="ru-RU" smtClean="0"/>
              <a:pPr/>
              <a:t>11.01.2017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23368F-D197-4786-90E6-930C020F47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66090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11.01.2017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214422"/>
            <a:ext cx="7772400" cy="3150682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Возможности  и перспективы профессионального развития педагога в условиях 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подготовки </a:t>
            </a:r>
            <a:b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 введению 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профессионального стандарта 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Педагог»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2976" y="4572008"/>
            <a:ext cx="6400800" cy="500066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chemeClr val="tx1"/>
                </a:solidFill>
              </a:rPr>
              <a:t>Практико-ориентированный семинар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00628" y="5715016"/>
            <a:ext cx="392909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Ведущие: </a:t>
            </a:r>
          </a:p>
          <a:p>
            <a:r>
              <a:rPr lang="ru-RU" b="1" i="1" dirty="0" smtClean="0"/>
              <a:t>Малышева Наталья Вячеславовна</a:t>
            </a:r>
          </a:p>
          <a:p>
            <a:r>
              <a:rPr lang="ru-RU" b="1" i="1" dirty="0" smtClean="0"/>
              <a:t>Шумихина Любовь Ивановна</a:t>
            </a:r>
            <a:endParaRPr lang="ru-RU" b="1" i="1" dirty="0"/>
          </a:p>
        </p:txBody>
      </p:sp>
      <p:sp>
        <p:nvSpPr>
          <p:cNvPr id="7" name="TextBox 6"/>
          <p:cNvSpPr txBox="1"/>
          <p:nvPr/>
        </p:nvSpPr>
        <p:spPr>
          <a:xfrm>
            <a:off x="214282" y="6215082"/>
            <a:ext cx="25002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11 января 2017г.</a:t>
            </a:r>
            <a:endParaRPr lang="ru-RU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572132" y="142852"/>
            <a:ext cx="3429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solidFill>
                  <a:srgbClr val="7030A0"/>
                </a:solidFill>
              </a:rPr>
              <a:t>«Методический потенциал»</a:t>
            </a:r>
            <a:endParaRPr lang="ru-RU" b="1" i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00100" y="214290"/>
            <a:ext cx="7000924" cy="1000132"/>
          </a:xfrm>
          <a:prstGeom prst="rect">
            <a:avLst/>
          </a:prstGeom>
          <a:solidFill>
            <a:schemeClr val="accent6">
              <a:lumMod val="20000"/>
              <a:lumOff val="80000"/>
              <a:alpha val="2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457200">
              <a:spcBef>
                <a:spcPct val="0"/>
              </a:spcBef>
              <a:defRPr/>
            </a:pPr>
            <a:r>
              <a:rPr 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Структура </a:t>
            </a:r>
            <a:br>
              <a:rPr 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Профессионального стандарта «Педагог»</a:t>
            </a:r>
            <a:endParaRPr lang="ru-RU" sz="2800" dirty="0">
              <a:solidFill>
                <a:schemeClr val="accent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42844" y="1643050"/>
            <a:ext cx="4714908" cy="1143008"/>
          </a:xfrm>
          <a:prstGeom prst="rect">
            <a:avLst/>
          </a:prstGeom>
          <a:solidFill>
            <a:schemeClr val="accent6">
              <a:lumMod val="20000"/>
              <a:lumOff val="80000"/>
              <a:alpha val="8000"/>
            </a:schemeClr>
          </a:solidFill>
          <a:ln w="381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</a:pPr>
            <a:r>
              <a:rPr lang="ru-RU" b="1" dirty="0" smtClean="0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Педагогическая деятельность по проектированию и реализации </a:t>
            </a:r>
            <a:endParaRPr lang="ru-RU" b="1" dirty="0" smtClean="0">
              <a:solidFill>
                <a:schemeClr val="tx1"/>
              </a:solidFill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</a:pPr>
            <a:r>
              <a:rPr lang="ru-RU" b="1" dirty="0" smtClean="0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образовательного процесса в образовательных организациях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85720" y="2928934"/>
            <a:ext cx="1428760" cy="2357454"/>
          </a:xfrm>
          <a:prstGeom prst="rect">
            <a:avLst/>
          </a:prstGeom>
          <a:solidFill>
            <a:schemeClr val="accent6">
              <a:lumMod val="20000"/>
              <a:lumOff val="80000"/>
              <a:alpha val="8000"/>
            </a:schemeClr>
          </a:solidFill>
          <a:ln w="381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r>
              <a:rPr lang="ru-RU" b="1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Общепедагогическая функция. </a:t>
            </a:r>
          </a:p>
          <a:p>
            <a:endParaRPr lang="ru-RU" b="1" dirty="0" smtClean="0">
              <a:solidFill>
                <a:schemeClr val="tx1"/>
              </a:solidFill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r>
              <a:rPr lang="ru-RU" b="1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Обучение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28596" y="5643578"/>
            <a:ext cx="7786742" cy="1000132"/>
          </a:xfrm>
          <a:prstGeom prst="rect">
            <a:avLst/>
          </a:prstGeom>
          <a:solidFill>
            <a:schemeClr val="accent6">
              <a:lumMod val="20000"/>
              <a:lumOff val="80000"/>
              <a:alpha val="8000"/>
            </a:schemeClr>
          </a:solidFill>
          <a:ln w="381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Трудовые действия</a:t>
            </a:r>
          </a:p>
          <a:p>
            <a:pPr algn="ctr"/>
            <a:r>
              <a:rPr lang="ru-RU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Необходимые умения</a:t>
            </a:r>
          </a:p>
          <a:p>
            <a:pPr algn="ctr"/>
            <a:r>
              <a:rPr lang="ru-RU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Необходимые знания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000628" y="1643050"/>
            <a:ext cx="4143372" cy="1143008"/>
          </a:xfrm>
          <a:prstGeom prst="rect">
            <a:avLst/>
          </a:prstGeom>
          <a:solidFill>
            <a:schemeClr val="accent6">
              <a:lumMod val="20000"/>
              <a:lumOff val="80000"/>
              <a:alpha val="8000"/>
            </a:schemeClr>
          </a:solidFill>
          <a:ln w="381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</a:pPr>
            <a:r>
              <a:rPr lang="ru-RU" sz="1700" b="1" dirty="0" smtClean="0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Педагогическая деятельность по проектированию и реализации </a:t>
            </a:r>
            <a:endParaRPr lang="ru-RU" sz="1700" b="1" dirty="0" smtClean="0">
              <a:solidFill>
                <a:schemeClr val="tx1"/>
              </a:solidFill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</a:pPr>
            <a:r>
              <a:rPr lang="ru-RU" sz="1700" b="1" dirty="0" smtClean="0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основных общеобразовательных программ </a:t>
            </a:r>
            <a:endParaRPr lang="ru-RU" sz="1700" b="1" dirty="0">
              <a:solidFill>
                <a:schemeClr val="tx1"/>
              </a:solidFill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857356" y="2928934"/>
            <a:ext cx="1428760" cy="2357454"/>
          </a:xfrm>
          <a:prstGeom prst="rect">
            <a:avLst/>
          </a:prstGeom>
          <a:solidFill>
            <a:schemeClr val="accent6">
              <a:lumMod val="20000"/>
              <a:lumOff val="80000"/>
              <a:alpha val="8000"/>
            </a:schemeClr>
          </a:solidFill>
          <a:ln w="381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>
              <a:lnSpc>
                <a:spcPct val="115000"/>
              </a:lnSpc>
            </a:pPr>
            <a:r>
              <a:rPr lang="ru-RU" b="1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Воспитательная деятельность </a:t>
            </a:r>
            <a:endParaRPr lang="ru-RU" b="1" dirty="0">
              <a:solidFill>
                <a:schemeClr val="tx1"/>
              </a:solidFill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428992" y="2928934"/>
            <a:ext cx="1428760" cy="2357454"/>
          </a:xfrm>
          <a:prstGeom prst="rect">
            <a:avLst/>
          </a:prstGeom>
          <a:solidFill>
            <a:schemeClr val="accent6">
              <a:lumMod val="20000"/>
              <a:lumOff val="80000"/>
              <a:alpha val="8000"/>
            </a:schemeClr>
          </a:solidFill>
          <a:ln w="381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>
              <a:lnSpc>
                <a:spcPct val="115000"/>
              </a:lnSpc>
            </a:pPr>
            <a:r>
              <a:rPr lang="ru-RU" b="1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Развивающая деятельность </a:t>
            </a:r>
            <a:endParaRPr lang="ru-RU" b="1" dirty="0">
              <a:solidFill>
                <a:schemeClr val="tx1"/>
              </a:solidFill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357818" y="3071810"/>
            <a:ext cx="3286148" cy="1357322"/>
          </a:xfrm>
          <a:prstGeom prst="rect">
            <a:avLst/>
          </a:prstGeom>
          <a:solidFill>
            <a:schemeClr val="accent6">
              <a:lumMod val="20000"/>
              <a:lumOff val="80000"/>
              <a:alpha val="8000"/>
            </a:schemeClr>
          </a:solidFill>
          <a:ln w="381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>
              <a:lnSpc>
                <a:spcPct val="115000"/>
              </a:lnSpc>
              <a:defRPr/>
            </a:pPr>
            <a:r>
              <a:rPr lang="ru-RU" b="1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Педагогическая деятельность </a:t>
            </a:r>
          </a:p>
          <a:p>
            <a:pPr algn="ctr" defTabSz="457200">
              <a:lnSpc>
                <a:spcPct val="115000"/>
              </a:lnSpc>
              <a:defRPr/>
            </a:pPr>
            <a:r>
              <a:rPr lang="ru-RU" b="1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по реализации программ дошкольного образования</a:t>
            </a:r>
          </a:p>
        </p:txBody>
      </p:sp>
      <p:cxnSp>
        <p:nvCxnSpPr>
          <p:cNvPr id="18" name="Прямая со стрелкой 17"/>
          <p:cNvCxnSpPr>
            <a:stCxn id="4" idx="2"/>
          </p:cNvCxnSpPr>
          <p:nvPr/>
        </p:nvCxnSpPr>
        <p:spPr>
          <a:xfrm rot="5400000">
            <a:off x="3107521" y="178571"/>
            <a:ext cx="357190" cy="2428892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>
            <a:stCxn id="4" idx="2"/>
          </p:cNvCxnSpPr>
          <p:nvPr/>
        </p:nvCxnSpPr>
        <p:spPr>
          <a:xfrm rot="16200000" flipH="1">
            <a:off x="5536413" y="178571"/>
            <a:ext cx="357190" cy="2428892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stCxn id="9" idx="2"/>
          </p:cNvCxnSpPr>
          <p:nvPr/>
        </p:nvCxnSpPr>
        <p:spPr>
          <a:xfrm rot="5400000">
            <a:off x="6892933" y="2893223"/>
            <a:ext cx="286546" cy="72216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>
            <a:endCxn id="11" idx="0"/>
          </p:cNvCxnSpPr>
          <p:nvPr/>
        </p:nvCxnSpPr>
        <p:spPr>
          <a:xfrm rot="5400000">
            <a:off x="4107653" y="2821777"/>
            <a:ext cx="142876" cy="7143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>
            <a:stCxn id="5" idx="2"/>
            <a:endCxn id="10" idx="0"/>
          </p:cNvCxnSpPr>
          <p:nvPr/>
        </p:nvCxnSpPr>
        <p:spPr>
          <a:xfrm rot="16200000" flipH="1">
            <a:off x="2464579" y="2821777"/>
            <a:ext cx="142876" cy="7143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>
            <a:endCxn id="6" idx="0"/>
          </p:cNvCxnSpPr>
          <p:nvPr/>
        </p:nvCxnSpPr>
        <p:spPr>
          <a:xfrm rot="16200000" flipH="1">
            <a:off x="892943" y="2821777"/>
            <a:ext cx="142876" cy="7143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/>
          <p:nvPr/>
        </p:nvCxnSpPr>
        <p:spPr>
          <a:xfrm rot="10800000" flipV="1">
            <a:off x="4643438" y="4429132"/>
            <a:ext cx="2786082" cy="1214446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>
            <a:stCxn id="11" idx="2"/>
            <a:endCxn id="7" idx="0"/>
          </p:cNvCxnSpPr>
          <p:nvPr/>
        </p:nvCxnSpPr>
        <p:spPr>
          <a:xfrm rot="16200000" flipH="1">
            <a:off x="4054074" y="5375685"/>
            <a:ext cx="357190" cy="178595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>
            <a:stCxn id="10" idx="2"/>
          </p:cNvCxnSpPr>
          <p:nvPr/>
        </p:nvCxnSpPr>
        <p:spPr>
          <a:xfrm rot="16200000" flipH="1">
            <a:off x="3214678" y="4643446"/>
            <a:ext cx="357190" cy="164307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>
            <a:stCxn id="6" idx="2"/>
          </p:cNvCxnSpPr>
          <p:nvPr/>
        </p:nvCxnSpPr>
        <p:spPr>
          <a:xfrm rot="16200000" flipH="1">
            <a:off x="2143108" y="4143380"/>
            <a:ext cx="357190" cy="2643206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ctr">
              <a:buNone/>
            </a:pP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Возможности профессионального развития педагога в условиях подготовки к введению профессионального стандарта   </a:t>
            </a:r>
          </a:p>
          <a:p>
            <a:pPr lvl="0" algn="ctr">
              <a:buNone/>
            </a:pP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«Педагог»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2500298" y="2357430"/>
            <a:ext cx="3643338" cy="2286016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Основные направления повышения профессионализма</a:t>
            </a:r>
            <a:endParaRPr lang="ru-RU" sz="22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429256" y="642918"/>
            <a:ext cx="3071834" cy="1643074"/>
          </a:xfrm>
          <a:prstGeom prst="roundRect">
            <a:avLst/>
          </a:prstGeom>
          <a:solidFill>
            <a:schemeClr val="accent6">
              <a:lumMod val="20000"/>
              <a:lumOff val="80000"/>
              <a:alpha val="2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Повышение квалификации в системе непрерывного профессионального образования</a:t>
            </a:r>
            <a:endParaRPr lang="ru-RU" sz="20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643570" y="4786322"/>
            <a:ext cx="2857520" cy="1500198"/>
          </a:xfrm>
          <a:prstGeom prst="roundRect">
            <a:avLst/>
          </a:prstGeom>
          <a:solidFill>
            <a:schemeClr val="accent6">
              <a:lumMod val="20000"/>
              <a:lumOff val="80000"/>
              <a:alpha val="2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Деятельность педагога в профессиональном сообществе</a:t>
            </a:r>
            <a:endParaRPr lang="ru-RU" sz="20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71472" y="4857760"/>
            <a:ext cx="3071834" cy="1500198"/>
          </a:xfrm>
          <a:prstGeom prst="roundRect">
            <a:avLst/>
          </a:prstGeom>
          <a:solidFill>
            <a:schemeClr val="accent6">
              <a:lumMod val="20000"/>
              <a:lumOff val="80000"/>
              <a:alpha val="2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Участие в методической работе</a:t>
            </a:r>
            <a:endParaRPr lang="ru-RU" sz="22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00034" y="642918"/>
            <a:ext cx="3071834" cy="1643074"/>
          </a:xfrm>
          <a:prstGeom prst="roundRect">
            <a:avLst/>
          </a:prstGeom>
          <a:solidFill>
            <a:schemeClr val="accent6">
              <a:lumMod val="20000"/>
              <a:lumOff val="80000"/>
              <a:alpha val="2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Самообразование</a:t>
            </a:r>
            <a:endParaRPr lang="ru-RU" sz="24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Стрелка вправо 9"/>
          <p:cNvSpPr/>
          <p:nvPr/>
        </p:nvSpPr>
        <p:spPr>
          <a:xfrm rot="20676785">
            <a:off x="5717835" y="2471702"/>
            <a:ext cx="1428760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право 10"/>
          <p:cNvSpPr/>
          <p:nvPr/>
        </p:nvSpPr>
        <p:spPr>
          <a:xfrm rot="11836652">
            <a:off x="1571196" y="2493328"/>
            <a:ext cx="1428760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право 11"/>
          <p:cNvSpPr/>
          <p:nvPr/>
        </p:nvSpPr>
        <p:spPr>
          <a:xfrm rot="9194144">
            <a:off x="1471887" y="4310724"/>
            <a:ext cx="1428760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право 12"/>
          <p:cNvSpPr/>
          <p:nvPr/>
        </p:nvSpPr>
        <p:spPr>
          <a:xfrm rot="1502509">
            <a:off x="5764652" y="4292814"/>
            <a:ext cx="1428760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Риски и перспективы введения профессионального стандарта «Педагог»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Стандарт</a:t>
            </a:r>
            <a:endParaRPr lang="ru-RU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Содержимое 3"/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8229600" cy="57061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– </a:t>
            </a:r>
            <a:r>
              <a:rPr lang="ru-RU" sz="2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Инструмент</a:t>
            </a:r>
            <a:r>
              <a:rPr lang="ru-RU" sz="2400" b="1" dirty="0" smtClean="0">
                <a:latin typeface="Arial" panose="020B0604020202020204" pitchFamily="34" charset="0"/>
              </a:rPr>
              <a:t> реализации стратегии образования в меняющемся мире.</a:t>
            </a:r>
            <a:endParaRPr lang="ru-RU" sz="1200" b="1" dirty="0" smtClean="0">
              <a:latin typeface="Arial" panose="020B0604020202020204" pitchFamily="34" charset="0"/>
            </a:endParaRPr>
          </a:p>
          <a:p>
            <a:endParaRPr lang="ru-RU" sz="800" b="1" dirty="0" smtClean="0">
              <a:latin typeface="Arial" panose="020B0604020202020204" pitchFamily="34" charset="0"/>
            </a:endParaRPr>
          </a:p>
          <a:p>
            <a:pPr>
              <a:buNone/>
            </a:pPr>
            <a:r>
              <a:rPr lang="ru-RU" sz="2400" b="1" dirty="0" smtClean="0">
                <a:latin typeface="Arial" panose="020B0604020202020204" pitchFamily="34" charset="0"/>
              </a:rPr>
              <a:t>– </a:t>
            </a:r>
            <a:r>
              <a:rPr lang="ru-RU" sz="2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Инструмент</a:t>
            </a:r>
            <a:r>
              <a:rPr lang="ru-RU" sz="2400" b="1" dirty="0" smtClean="0">
                <a:latin typeface="Arial" panose="020B0604020202020204" pitchFamily="34" charset="0"/>
              </a:rPr>
              <a:t> повышения качества образования и выхода отечественного образования на международный уровень. </a:t>
            </a:r>
          </a:p>
          <a:p>
            <a:endParaRPr lang="ru-RU" sz="800" b="1" dirty="0" smtClean="0">
              <a:latin typeface="Arial" panose="020B0604020202020204" pitchFamily="34" charset="0"/>
            </a:endParaRPr>
          </a:p>
          <a:p>
            <a:pPr>
              <a:buNone/>
            </a:pPr>
            <a:r>
              <a:rPr lang="ru-RU" sz="2400" b="1" dirty="0" smtClean="0">
                <a:latin typeface="Arial" panose="020B0604020202020204" pitchFamily="34" charset="0"/>
              </a:rPr>
              <a:t>– Объективный </a:t>
            </a:r>
            <a:r>
              <a:rPr lang="ru-RU" sz="2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измеритель</a:t>
            </a:r>
            <a:r>
              <a:rPr lang="ru-RU" sz="2400" b="1" dirty="0" smtClean="0">
                <a:latin typeface="Arial" panose="020B0604020202020204" pitchFamily="34" charset="0"/>
              </a:rPr>
              <a:t> квалификации педагога. </a:t>
            </a:r>
          </a:p>
          <a:p>
            <a:pPr>
              <a:buNone/>
            </a:pPr>
            <a:r>
              <a:rPr lang="ru-RU" sz="2400" b="1" dirty="0" smtClean="0">
                <a:latin typeface="Arial" panose="020B0604020202020204" pitchFamily="34" charset="0"/>
              </a:rPr>
              <a:t>– </a:t>
            </a:r>
            <a:r>
              <a:rPr lang="ru-RU" sz="2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Средство</a:t>
            </a:r>
            <a:r>
              <a:rPr lang="ru-RU" sz="2400" b="1" dirty="0" smtClean="0">
                <a:latin typeface="Arial" panose="020B0604020202020204" pitchFamily="34" charset="0"/>
              </a:rPr>
              <a:t> отбора педагогических кадров в образовательные организации. </a:t>
            </a:r>
          </a:p>
          <a:p>
            <a:endParaRPr lang="ru-RU" sz="800" b="1" dirty="0" smtClean="0">
              <a:latin typeface="Arial" panose="020B0604020202020204" pitchFamily="34" charset="0"/>
            </a:endParaRPr>
          </a:p>
          <a:p>
            <a:pPr>
              <a:buNone/>
            </a:pPr>
            <a:r>
              <a:rPr lang="ru-RU" sz="2400" b="1" dirty="0" smtClean="0">
                <a:latin typeface="Arial" panose="020B0604020202020204" pitchFamily="34" charset="0"/>
              </a:rPr>
              <a:t>– </a:t>
            </a:r>
            <a:r>
              <a:rPr lang="ru-RU" sz="2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Основа</a:t>
            </a:r>
            <a:r>
              <a:rPr lang="ru-RU" sz="2400" b="1" dirty="0" smtClean="0">
                <a:latin typeface="Arial" panose="020B0604020202020204" pitchFamily="34" charset="0"/>
              </a:rPr>
              <a:t> для формирования трудового договора, фиксирующего отношения между работником и работодателем</a:t>
            </a:r>
            <a:r>
              <a:rPr lang="ru-RU" sz="2400" dirty="0" smtClean="0">
                <a:latin typeface="Arial" panose="020B0604020202020204" pitchFamily="34" charset="0"/>
              </a:rPr>
              <a:t>. </a:t>
            </a:r>
          </a:p>
          <a:p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457200" y="274638"/>
            <a:ext cx="8229600" cy="79690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4000" b="1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Меняйтесь раньше,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чем Вас заставят это делать!</a:t>
            </a: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8596" y="1643050"/>
            <a:ext cx="4286280" cy="830997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Качество системы образования не может быть…</a:t>
            </a:r>
            <a:endParaRPr lang="ru-RU" sz="24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072066" y="1643050"/>
            <a:ext cx="3643338" cy="707886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выше качества работающих в ней педагогов</a:t>
            </a:r>
            <a:endParaRPr lang="ru-RU" sz="20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00034" y="3214686"/>
            <a:ext cx="4214842" cy="830997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Профессиональный стандарт способствует  …</a:t>
            </a:r>
            <a:endParaRPr lang="ru-RU" sz="24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28596" y="4786322"/>
            <a:ext cx="4286280" cy="830997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Профессиональный стандарт повышает …</a:t>
            </a:r>
            <a:endParaRPr lang="ru-RU" sz="24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072066" y="2857496"/>
            <a:ext cx="3643338" cy="1323439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повышению </a:t>
            </a:r>
            <a:r>
              <a:rPr lang="ru-RU" sz="20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профессиональ-ной</a:t>
            </a:r>
            <a:r>
              <a:rPr lang="ru-RU" sz="2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подготовки педагога и необходимости постоянного профессионального роста</a:t>
            </a:r>
            <a:endParaRPr lang="ru-RU" sz="20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143504" y="4714884"/>
            <a:ext cx="3571900" cy="1015663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ответственность педагога за результаты своего труда, качество образования</a:t>
            </a:r>
            <a:endParaRPr lang="ru-RU" sz="20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2" grpId="0" animBg="1"/>
      <p:bldP spid="1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83568" y="1196752"/>
            <a:ext cx="7629268" cy="34163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Спасибо за внимание!</a:t>
            </a:r>
          </a:p>
          <a:p>
            <a:pPr algn="ctr"/>
            <a:r>
              <a:rPr lang="ru-RU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Успехов в работе!</a:t>
            </a:r>
          </a:p>
          <a:p>
            <a:pPr algn="ctr"/>
            <a:endParaRPr lang="ru-RU" sz="5400" b="1" dirty="0" smtClean="0">
              <a:ln w="22225">
                <a:solidFill>
                  <a:schemeClr val="accent2"/>
                </a:solidFill>
                <a:prstDash val="solid"/>
              </a:ln>
              <a:solidFill>
                <a:srgbClr val="FF0000"/>
              </a:solidFill>
            </a:endParaRPr>
          </a:p>
          <a:p>
            <a:pPr algn="ctr"/>
            <a:r>
              <a:rPr lang="ru-RU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Дорогу осилит идущий…</a:t>
            </a:r>
            <a:endParaRPr lang="ru-RU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Профессиональный стандарт «Педагог»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8363272" cy="545436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Педагогическая деятельность в сфере дошкольного, начального общего, основного общего,  среднего общего образования  (воспитатель, учитель)</a:t>
            </a:r>
          </a:p>
          <a:p>
            <a:pPr marL="0" indent="0" algn="ctr">
              <a:buNone/>
            </a:pPr>
            <a:endParaRPr lang="ru-RU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Утвержден приказом Министерства труда и соцзащиты Российской Федерации от 18 октября 2013 года № 544н.</a:t>
            </a:r>
          </a:p>
          <a:p>
            <a:pPr algn="just"/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Зарегистрирован Министерством юстиции 06.12.2013 г.</a:t>
            </a:r>
          </a:p>
          <a:p>
            <a:pPr algn="just"/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Внесены изменения приказом </a:t>
            </a: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Министерства труда и социальной защиты Российской Федерации</a:t>
            </a: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№ </a:t>
            </a: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745 от </a:t>
            </a: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15.12.2016</a:t>
            </a:r>
            <a:endPara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4282" y="285728"/>
            <a:ext cx="87154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Область применения 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57158" y="1357298"/>
            <a:ext cx="6143668" cy="714380"/>
          </a:xfrm>
          <a:prstGeom prst="roundRect">
            <a:avLst/>
          </a:prstGeom>
          <a:solidFill>
            <a:schemeClr val="bg1"/>
          </a:solidFill>
          <a:ln w="571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Формирование кадровой политики</a:t>
            </a:r>
            <a:endParaRPr lang="ru-RU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785786" y="2357430"/>
            <a:ext cx="6143668" cy="714380"/>
          </a:xfrm>
          <a:prstGeom prst="roundRect">
            <a:avLst/>
          </a:prstGeom>
          <a:solidFill>
            <a:schemeClr val="bg1"/>
          </a:solidFill>
          <a:ln w="571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Организация обучения и аттестации работников</a:t>
            </a:r>
            <a:endParaRPr lang="ru-RU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142976" y="3357562"/>
            <a:ext cx="6143668" cy="714380"/>
          </a:xfrm>
          <a:prstGeom prst="roundRect">
            <a:avLst/>
          </a:prstGeom>
          <a:solidFill>
            <a:schemeClr val="bg1"/>
          </a:solidFill>
          <a:ln w="571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Заключение трудовых договоров</a:t>
            </a:r>
            <a:endParaRPr lang="ru-RU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571604" y="4286256"/>
            <a:ext cx="6143668" cy="714380"/>
          </a:xfrm>
          <a:prstGeom prst="roundRect">
            <a:avLst/>
          </a:prstGeom>
          <a:solidFill>
            <a:schemeClr val="bg1"/>
          </a:solidFill>
          <a:ln w="571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Установление системы оплаты труда</a:t>
            </a:r>
            <a:endParaRPr lang="ru-RU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000232" y="5214950"/>
            <a:ext cx="6143668" cy="714380"/>
          </a:xfrm>
          <a:prstGeom prst="roundRect">
            <a:avLst/>
          </a:prstGeom>
          <a:solidFill>
            <a:schemeClr val="bg1"/>
          </a:solidFill>
          <a:ln w="571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Разработка должностных инструкций</a:t>
            </a:r>
            <a:endParaRPr lang="ru-RU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428596" y="285728"/>
            <a:ext cx="4889704" cy="8103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4000" b="1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Цель применения:</a:t>
            </a:r>
            <a:b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14348" y="1214422"/>
            <a:ext cx="757242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Определить необходимую квалификацию педагога, которая влияет на результаты обучения, воспитания и развития ребенка.</a:t>
            </a:r>
          </a:p>
          <a:p>
            <a:endParaRPr lang="ru-RU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Обеспечить необходимую осведомленность педагога о предъявляемых к нему требованиях.</a:t>
            </a:r>
          </a:p>
          <a:p>
            <a:endParaRPr lang="ru-RU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Обеспечить необходимую подготовку педагога для получения высоких результатов его труда.</a:t>
            </a:r>
          </a:p>
          <a:p>
            <a:endParaRPr lang="ru-RU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Содействовать вовлечению педагога в решение задачи повышения качества образования.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7" dur="2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Профессиональный стандарт «Педагог»: понятия и определения</a:t>
            </a:r>
            <a:endParaRPr lang="ru-RU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27784" y="1835426"/>
            <a:ext cx="4248472" cy="461665"/>
          </a:xfrm>
          <a:prstGeom prst="rect">
            <a:avLst/>
          </a:prstGeom>
          <a:noFill/>
          <a:ln w="28575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Профессиональный стандарт</a:t>
            </a:r>
            <a:endParaRPr lang="ru-RU" sz="24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19672" y="2533860"/>
            <a:ext cx="6678484" cy="461665"/>
          </a:xfrm>
          <a:prstGeom prst="rect">
            <a:avLst/>
          </a:prstGeom>
          <a:noFill/>
          <a:ln w="28575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Профессиональная компетентность педагога</a:t>
            </a:r>
            <a:endParaRPr lang="ru-RU" sz="24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51920" y="3242147"/>
            <a:ext cx="3816424" cy="461665"/>
          </a:xfrm>
          <a:prstGeom prst="rect">
            <a:avLst/>
          </a:prstGeom>
          <a:noFill/>
          <a:ln w="28575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Трудовая функция</a:t>
            </a:r>
            <a:endParaRPr lang="ru-RU" sz="24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999793" y="4784113"/>
            <a:ext cx="3236503" cy="461665"/>
          </a:xfrm>
          <a:prstGeom prst="rect">
            <a:avLst/>
          </a:prstGeom>
          <a:noFill/>
          <a:ln w="28575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Знания</a:t>
            </a:r>
            <a:endParaRPr lang="ru-RU" sz="24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82017" y="5482547"/>
            <a:ext cx="3322757" cy="461665"/>
          </a:xfrm>
          <a:prstGeom prst="rect">
            <a:avLst/>
          </a:prstGeom>
          <a:noFill/>
          <a:ln w="28575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Умения </a:t>
            </a:r>
            <a:endParaRPr lang="ru-RU" sz="24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341032" y="3976308"/>
            <a:ext cx="3261135" cy="461665"/>
          </a:xfrm>
          <a:prstGeom prst="rect">
            <a:avLst/>
          </a:prstGeom>
          <a:noFill/>
          <a:ln w="28575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Трудовые действия</a:t>
            </a:r>
            <a:endParaRPr lang="ru-RU" sz="24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Профессиональный стандарт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107706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dirty="0" smtClean="0"/>
              <a:t>	</a:t>
            </a:r>
            <a:r>
              <a:rPr lang="ru-RU" sz="3000" dirty="0"/>
              <a:t>Многофункциональный нормативный документ, устанавливающий в рамках   конкретного вида (области) профессиональной деятельности требования:</a:t>
            </a:r>
          </a:p>
          <a:p>
            <a:pPr algn="just"/>
            <a:r>
              <a:rPr lang="ru-RU" sz="3000" dirty="0" smtClean="0"/>
              <a:t>к </a:t>
            </a:r>
            <a:r>
              <a:rPr lang="ru-RU" sz="3000" dirty="0"/>
              <a:t>содержанию и качеству труда;</a:t>
            </a:r>
          </a:p>
          <a:p>
            <a:pPr algn="just"/>
            <a:r>
              <a:rPr lang="ru-RU" sz="3000" dirty="0" smtClean="0"/>
              <a:t>к</a:t>
            </a:r>
            <a:r>
              <a:rPr lang="ru-RU" sz="3000" dirty="0"/>
              <a:t> условиям осуществления трудовой деятельности;  </a:t>
            </a:r>
          </a:p>
          <a:p>
            <a:pPr algn="just"/>
            <a:r>
              <a:rPr lang="ru-RU" sz="3000" dirty="0" smtClean="0"/>
              <a:t>к </a:t>
            </a:r>
            <a:r>
              <a:rPr lang="ru-RU" sz="3000" dirty="0"/>
              <a:t>уровню квалификации работника;  </a:t>
            </a:r>
          </a:p>
          <a:p>
            <a:pPr algn="just"/>
            <a:r>
              <a:rPr lang="ru-RU" sz="3000" dirty="0" smtClean="0"/>
              <a:t>к </a:t>
            </a:r>
            <a:r>
              <a:rPr lang="ru-RU" sz="3000" dirty="0"/>
              <a:t>практическому опыту, профессиональному образованию и обучению, необходимому для соответствия  данной квалификации</a:t>
            </a:r>
            <a:r>
              <a:rPr lang="ru-RU" dirty="0"/>
              <a:t>. </a:t>
            </a:r>
          </a:p>
        </p:txBody>
      </p:sp>
    </p:spTree>
    <p:extLst>
      <p:ext uri="{BB962C8B-B14F-4D97-AF65-F5344CB8AC3E}">
        <p14:creationId xmlns:p14="http://schemas.microsoft.com/office/powerpoint/2010/main" val="2508519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188640"/>
            <a:ext cx="8229600" cy="1143000"/>
          </a:xfrm>
        </p:spPr>
        <p:txBody>
          <a:bodyPr>
            <a:noAutofit/>
          </a:bodyPr>
          <a:lstStyle/>
          <a:p>
            <a:r>
              <a:rPr lang="ru-RU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Профессиональная компетентность педагога</a:t>
            </a:r>
            <a:br>
              <a:rPr lang="ru-RU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4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ru-RU" dirty="0"/>
              <a:t>качество действий работника, обеспечивающих эффективное решение профессионально-педагогических проблем и типичных профессиональных задач, возникающих в реальных ситуациях педагогической деятельности, с использованием жизненного опыта, имеющейся квалификации, общепризнанных ценностей; владение современными образовательными технологиями, технологиями педагогической диагностики, психолого-педагогической коррекции, методическими приемами, педагогическими средствами и их постоянное совершенствование; осуществление оценочно-ценностной рефлексии</a:t>
            </a:r>
          </a:p>
        </p:txBody>
      </p:sp>
    </p:spTree>
    <p:extLst>
      <p:ext uri="{BB962C8B-B14F-4D97-AF65-F5344CB8AC3E}">
        <p14:creationId xmlns:p14="http://schemas.microsoft.com/office/powerpoint/2010/main" val="1008476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Трудовая функция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dirty="0"/>
              <a:t>система трудовых действий в рамках обобщенной трудовой функции, представляющая собой интегрированный и относительно автономный набор трудовых действий, определяемых бизнес-процессом и предполагающий наличие необходимых компетенций для их выполнения</a:t>
            </a:r>
            <a:r>
              <a:rPr lang="ru-RU" dirty="0" smtClean="0"/>
              <a:t>.</a:t>
            </a:r>
          </a:p>
          <a:p>
            <a:pPr marL="0" indent="0" algn="ctr">
              <a:buNone/>
            </a:pPr>
            <a:r>
              <a:rPr lang="ru-RU" sz="39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Трудовое </a:t>
            </a:r>
            <a:r>
              <a:rPr lang="ru-RU" sz="39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действие</a:t>
            </a:r>
          </a:p>
          <a:p>
            <a:pPr algn="just"/>
            <a:r>
              <a:rPr lang="ru-RU" dirty="0"/>
              <a:t>процесс взаимодействия работника с предметом труда, при котором достигается определенная задача.</a:t>
            </a:r>
          </a:p>
          <a:p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23143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72008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Знания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544616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dirty="0"/>
              <a:t>уверенное понимание предмета, умение обращаться с ним, разбираться в нём, а также использовать для достижения намеченных целей.  Знание помогает людям </a:t>
            </a:r>
            <a:r>
              <a:rPr lang="ru-RU" dirty="0" smtClean="0"/>
              <a:t>рационально организовывать </a:t>
            </a:r>
            <a:r>
              <a:rPr lang="ru-RU" dirty="0"/>
              <a:t>свою </a:t>
            </a:r>
            <a:r>
              <a:rPr lang="ru-RU" dirty="0" smtClean="0"/>
              <a:t>деятельность </a:t>
            </a:r>
            <a:r>
              <a:rPr lang="ru-RU" dirty="0"/>
              <a:t>и решать различные </a:t>
            </a:r>
            <a:r>
              <a:rPr lang="ru-RU" dirty="0" smtClean="0"/>
              <a:t>проблемы, </a:t>
            </a:r>
            <a:r>
              <a:rPr lang="ru-RU" dirty="0"/>
              <a:t>возникающие в её процессе.</a:t>
            </a:r>
          </a:p>
          <a:p>
            <a:pPr marL="0" indent="0" algn="ctr">
              <a:buNone/>
            </a:pPr>
            <a:r>
              <a:rPr lang="ru-RU" sz="4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Умения</a:t>
            </a:r>
          </a:p>
          <a:p>
            <a:pPr marL="400050" lvl="1" indent="0" algn="just">
              <a:buNone/>
            </a:pPr>
            <a:r>
              <a:rPr lang="ru-RU" dirty="0" smtClean="0"/>
              <a:t>освоенный </a:t>
            </a:r>
            <a:r>
              <a:rPr lang="ru-RU" dirty="0"/>
              <a:t>субъектом способ выполнения действия, </a:t>
            </a:r>
            <a:r>
              <a:rPr lang="ru-RU" dirty="0" smtClean="0"/>
              <a:t>   обеспечиваемый </a:t>
            </a:r>
            <a:r>
              <a:rPr lang="ru-RU" dirty="0"/>
              <a:t>совокупностью приобретённых </a:t>
            </a:r>
            <a:r>
              <a:rPr lang="ru-RU" dirty="0" smtClean="0"/>
              <a:t>знаний </a:t>
            </a:r>
            <a:r>
              <a:rPr lang="ru-RU" dirty="0"/>
              <a:t>и </a:t>
            </a:r>
            <a:r>
              <a:rPr lang="ru-RU" dirty="0" smtClean="0"/>
              <a:t>навыков. </a:t>
            </a:r>
            <a:r>
              <a:rPr lang="ru-RU" dirty="0"/>
              <a:t>Формируется путём упражнений и создаёт возможность выполнения действия не только в привычных, но и в изменившихся условиях</a:t>
            </a:r>
          </a:p>
        </p:txBody>
      </p:sp>
    </p:spTree>
    <p:extLst>
      <p:ext uri="{BB962C8B-B14F-4D97-AF65-F5344CB8AC3E}">
        <p14:creationId xmlns:p14="http://schemas.microsoft.com/office/powerpoint/2010/main" val="3939699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632</TotalTime>
  <Words>555</Words>
  <Application>Microsoft Office PowerPoint</Application>
  <PresentationFormat>Экран (4:3)</PresentationFormat>
  <Paragraphs>96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0" baseType="lpstr">
      <vt:lpstr>Arial</vt:lpstr>
      <vt:lpstr>Calibri</vt:lpstr>
      <vt:lpstr>Times New Roman</vt:lpstr>
      <vt:lpstr>Тема Office</vt:lpstr>
      <vt:lpstr>Возможности  и перспективы профессионального развития педагога в условиях подготовки  к введению профессионального стандарта «Педагог»</vt:lpstr>
      <vt:lpstr>Профессиональный стандарт «Педагог»</vt:lpstr>
      <vt:lpstr>Презентация PowerPoint</vt:lpstr>
      <vt:lpstr>Презентация PowerPoint</vt:lpstr>
      <vt:lpstr>Профессиональный стандарт «Педагог»: понятия и определения</vt:lpstr>
      <vt:lpstr>Профессиональный стандарт</vt:lpstr>
      <vt:lpstr>Профессиональная компетентность педагога </vt:lpstr>
      <vt:lpstr>Трудовая функция</vt:lpstr>
      <vt:lpstr>Знания</vt:lpstr>
      <vt:lpstr>Презентация PowerPoint</vt:lpstr>
      <vt:lpstr>Презентация PowerPoint</vt:lpstr>
      <vt:lpstr>Презентация PowerPoint</vt:lpstr>
      <vt:lpstr>Презентация PowerPoint</vt:lpstr>
      <vt:lpstr>Стандарт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Возможности  и перспективы профессионального развития педагога в условиях введения профессионального стандарта                    «Педагог»</dc:title>
  <dc:creator>Пользователь</dc:creator>
  <cp:lastModifiedBy>Пользователь</cp:lastModifiedBy>
  <cp:revision>72</cp:revision>
  <cp:lastPrinted>2016-11-23T08:04:02Z</cp:lastPrinted>
  <dcterms:modified xsi:type="dcterms:W3CDTF">2017-01-11T05:32:56Z</dcterms:modified>
</cp:coreProperties>
</file>