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9" r:id="rId4"/>
    <p:sldId id="260" r:id="rId5"/>
    <p:sldId id="272" r:id="rId6"/>
    <p:sldId id="277" r:id="rId7"/>
    <p:sldId id="278" r:id="rId8"/>
    <p:sldId id="279" r:id="rId9"/>
    <p:sldId id="280" r:id="rId10"/>
    <p:sldId id="261" r:id="rId11"/>
    <p:sldId id="269" r:id="rId12"/>
    <p:sldId id="265" r:id="rId13"/>
    <p:sldId id="270" r:id="rId14"/>
    <p:sldId id="271" r:id="rId15"/>
    <p:sldId id="267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EA444-273F-4655-B8C8-D67E3C2ACC98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3368F-D197-4786-90E6-930C020F47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60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31506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 и перспективы профессионального развития педагога в условиях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подготовки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введению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профессионального стандарта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572008"/>
            <a:ext cx="6400800" cy="50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Практико-ориентированный семинар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571501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Ведущие: </a:t>
            </a:r>
          </a:p>
          <a:p>
            <a:r>
              <a:rPr lang="ru-RU" b="1" i="1" dirty="0" smtClean="0"/>
              <a:t>Малышева Наталья Вячеславовна</a:t>
            </a:r>
          </a:p>
          <a:p>
            <a:r>
              <a:rPr lang="ru-RU" b="1" i="1" dirty="0" smtClean="0"/>
              <a:t>Шумихина Любовь Ивановна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6215082"/>
            <a:ext cx="250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января 2017г.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14285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«Методический потенциал»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14290"/>
            <a:ext cx="7000924" cy="1000132"/>
          </a:xfrm>
          <a:prstGeom prst="rect">
            <a:avLst/>
          </a:prstGeom>
          <a:solidFill>
            <a:schemeClr val="accent6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Профессионального стандарта «Педагог»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643050"/>
            <a:ext cx="4714908" cy="1143008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Педагогическая деятельность по проектированию и реализации </a:t>
            </a:r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образовательного процесса в образовательных организациях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928934"/>
            <a:ext cx="1428760" cy="2357454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Общепедагогическая функция. </a:t>
            </a:r>
          </a:p>
          <a:p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Обучение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643578"/>
            <a:ext cx="7786742" cy="1000132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Трудовые действия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Необходимые умения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Необходимые 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1643050"/>
            <a:ext cx="4143372" cy="1143008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sz="17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Педагогическая деятельность по проектированию и реализации </a:t>
            </a:r>
            <a:endParaRPr lang="ru-RU" sz="1700" b="1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17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основных общеобразовательных программ </a:t>
            </a:r>
            <a:endParaRPr lang="ru-RU" sz="1700" b="1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2928934"/>
            <a:ext cx="1428760" cy="2357454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Воспитательная деятельность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2928934"/>
            <a:ext cx="1428760" cy="2357454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Развивающая деятельность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3071810"/>
            <a:ext cx="3286148" cy="1357322"/>
          </a:xfrm>
          <a:prstGeom prst="rect">
            <a:avLst/>
          </a:prstGeom>
          <a:solidFill>
            <a:schemeClr val="accent6">
              <a:lumMod val="20000"/>
              <a:lumOff val="80000"/>
              <a:alpha val="8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lnSpc>
                <a:spcPct val="115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Педагогическая деятельность </a:t>
            </a:r>
          </a:p>
          <a:p>
            <a:pPr algn="ctr" defTabSz="457200">
              <a:lnSpc>
                <a:spcPct val="115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реализации программ дошкольного образования</a:t>
            </a:r>
          </a:p>
        </p:txBody>
      </p: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 rot="5400000">
            <a:off x="3107521" y="178571"/>
            <a:ext cx="357190" cy="24288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 rot="16200000" flipH="1">
            <a:off x="5536413" y="178571"/>
            <a:ext cx="357190" cy="24288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</p:cNvCxnSpPr>
          <p:nvPr/>
        </p:nvCxnSpPr>
        <p:spPr>
          <a:xfrm rot="5400000">
            <a:off x="6892933" y="2893223"/>
            <a:ext cx="286546" cy="72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1" idx="0"/>
          </p:cNvCxnSpPr>
          <p:nvPr/>
        </p:nvCxnSpPr>
        <p:spPr>
          <a:xfrm rot="5400000">
            <a:off x="4107653" y="2821777"/>
            <a:ext cx="142876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  <a:endCxn id="10" idx="0"/>
          </p:cNvCxnSpPr>
          <p:nvPr/>
        </p:nvCxnSpPr>
        <p:spPr>
          <a:xfrm rot="16200000" flipH="1">
            <a:off x="2464579" y="2821777"/>
            <a:ext cx="142876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6" idx="0"/>
          </p:cNvCxnSpPr>
          <p:nvPr/>
        </p:nvCxnSpPr>
        <p:spPr>
          <a:xfrm rot="16200000" flipH="1">
            <a:off x="892943" y="2821777"/>
            <a:ext cx="142876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4643438" y="4429132"/>
            <a:ext cx="2786082" cy="121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1" idx="2"/>
            <a:endCxn id="7" idx="0"/>
          </p:cNvCxnSpPr>
          <p:nvPr/>
        </p:nvCxnSpPr>
        <p:spPr>
          <a:xfrm rot="16200000" flipH="1">
            <a:off x="4054074" y="5375685"/>
            <a:ext cx="357190" cy="178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0" idx="2"/>
          </p:cNvCxnSpPr>
          <p:nvPr/>
        </p:nvCxnSpPr>
        <p:spPr>
          <a:xfrm rot="16200000" flipH="1">
            <a:off x="3214678" y="4643446"/>
            <a:ext cx="357190" cy="16430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6" idx="2"/>
          </p:cNvCxnSpPr>
          <p:nvPr/>
        </p:nvCxnSpPr>
        <p:spPr>
          <a:xfrm rot="16200000" flipH="1">
            <a:off x="2143108" y="4143380"/>
            <a:ext cx="357190" cy="26432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профессионального развития педагога в условиях подготовки к введению профессионального стандарта  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2357430"/>
            <a:ext cx="3643338" cy="2286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повышения профессионализма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29256" y="642918"/>
            <a:ext cx="3071834" cy="164307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квалификации в системе непрерывного профессионального образования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786322"/>
            <a:ext cx="2857520" cy="150019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педагога в профессиональном сообществе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4857760"/>
            <a:ext cx="3071834" cy="150019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в методической работе</a:t>
            </a:r>
            <a:endParaRPr lang="ru-RU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642918"/>
            <a:ext cx="3071834" cy="164307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Самообразование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0676785">
            <a:off x="5717835" y="2471702"/>
            <a:ext cx="142876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1836652">
            <a:off x="1571196" y="2493328"/>
            <a:ext cx="142876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9194144">
            <a:off x="1471887" y="4310724"/>
            <a:ext cx="142876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502509">
            <a:off x="5764652" y="4292814"/>
            <a:ext cx="142876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 и перспективы введения профессионального стандарта «Педагог»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Инструмент</a:t>
            </a:r>
            <a:r>
              <a:rPr lang="ru-RU" sz="2400" b="1" dirty="0" smtClean="0">
                <a:latin typeface="Arial" panose="020B0604020202020204" pitchFamily="34" charset="0"/>
              </a:rPr>
              <a:t> реализации стратегии образования в меняющемся мире.</a:t>
            </a:r>
            <a:endParaRPr lang="ru-RU" sz="1200" b="1" dirty="0" smtClean="0">
              <a:latin typeface="Arial" panose="020B0604020202020204" pitchFamily="34" charset="0"/>
            </a:endParaRPr>
          </a:p>
          <a:p>
            <a:endParaRPr lang="ru-RU" sz="800" b="1" dirty="0" smtClean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Инструмент</a:t>
            </a:r>
            <a:r>
              <a:rPr lang="ru-RU" sz="2400" b="1" dirty="0" smtClean="0">
                <a:latin typeface="Arial" panose="020B0604020202020204" pitchFamily="34" charset="0"/>
              </a:rPr>
              <a:t> повышения качества образования и выхода отечественного образования на международный уровень. </a:t>
            </a:r>
          </a:p>
          <a:p>
            <a:endParaRPr lang="ru-RU" sz="800" b="1" dirty="0" smtClean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anose="020B0604020202020204" pitchFamily="34" charset="0"/>
              </a:rPr>
              <a:t>– Объективный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измеритель</a:t>
            </a:r>
            <a:r>
              <a:rPr lang="ru-RU" sz="2400" b="1" dirty="0" smtClean="0">
                <a:latin typeface="Arial" panose="020B0604020202020204" pitchFamily="34" charset="0"/>
              </a:rPr>
              <a:t> квалификации педагога. </a:t>
            </a:r>
          </a:p>
          <a:p>
            <a:pPr>
              <a:buNone/>
            </a:pPr>
            <a:r>
              <a:rPr lang="ru-RU" sz="2400" b="1" dirty="0" smtClean="0">
                <a:latin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Средство</a:t>
            </a:r>
            <a:r>
              <a:rPr lang="ru-RU" sz="2400" b="1" dirty="0" smtClean="0">
                <a:latin typeface="Arial" panose="020B0604020202020204" pitchFamily="34" charset="0"/>
              </a:rPr>
              <a:t> отбора педагогических кадров в образовательные организации. </a:t>
            </a:r>
          </a:p>
          <a:p>
            <a:endParaRPr lang="ru-RU" sz="800" b="1" dirty="0" smtClean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Основа</a:t>
            </a:r>
            <a:r>
              <a:rPr lang="ru-RU" sz="2400" b="1" dirty="0" smtClean="0">
                <a:latin typeface="Arial" panose="020B0604020202020204" pitchFamily="34" charset="0"/>
              </a:rPr>
              <a:t> для формирования трудового договора, фиксирующего отношения между работником и работодателем</a:t>
            </a:r>
            <a:r>
              <a:rPr lang="ru-RU" sz="2400" dirty="0" smtClean="0">
                <a:latin typeface="Arial" panose="020B0604020202020204" pitchFamily="34" charset="0"/>
              </a:rPr>
              <a:t>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Меняйтесь раньше,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чем Вас заставят это делать!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643050"/>
            <a:ext cx="42862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 системы образования не может быть…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1643050"/>
            <a:ext cx="3643338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 качества работающих в ней педагогов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214686"/>
            <a:ext cx="4214842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 способствует  …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4786322"/>
            <a:ext cx="428628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 повышает …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2857496"/>
            <a:ext cx="3643338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повышению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профессиональ-ной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подготовки педагога и необходимости постоянного профессионального роста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4714884"/>
            <a:ext cx="3571900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 педагога за результаты своего труда, качество образования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196752"/>
            <a:ext cx="762926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Спасибо за внимание!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Успехов в работе!</a:t>
            </a:r>
          </a:p>
          <a:p>
            <a:pPr algn="ctr"/>
            <a:endParaRPr lang="ru-RU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Дорогу осилит идущий…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 «Педагог»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363272" cy="5454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деятельность в сфере дошкольного, начального общего, основного общего,  среднего общего образования  (воспитатель, учитель)</a:t>
            </a:r>
          </a:p>
          <a:p>
            <a:pPr marL="0" indent="0" algn="ctr"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 приказом Министерства труда и соцзащиты Российской Федерации от 18 октября 2013 года № 544н.</a:t>
            </a:r>
          </a:p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Зарегистрирован Министерством юстиции 06.12.2013 г.</a:t>
            </a:r>
          </a:p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Внесены изменения приказом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труда и социальной защиты Российской Федерации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745 от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15.12.2016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Область применения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357298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кадровой политики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2357430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обучения и аттестации работников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3357562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 трудовых договоров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71604" y="4286256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Установление системы оплаты труда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32" y="5214950"/>
            <a:ext cx="6143668" cy="7143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должностных инструкций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85728"/>
            <a:ext cx="4889704" cy="810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Цель применения: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214422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необходимую квалификацию педагога, которая влияет на результаты обучения, воспитания и развития ребенка.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Обеспечить необходимую осведомленность педагога о предъявляемых к нему требованиях.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Обеспечить необходимую подготовку педагога для получения высоких результатов его труда.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Содействовать вовлечению педагога в решение задачи повышения качества образования.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 «Педагог»: понятия и определения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1835426"/>
            <a:ext cx="4248472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2533860"/>
            <a:ext cx="6678484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компетентность педагога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3242147"/>
            <a:ext cx="3816424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Трудовая функция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9793" y="4784113"/>
            <a:ext cx="3236503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Знания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2017" y="5482547"/>
            <a:ext cx="3322757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 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1032" y="3976308"/>
            <a:ext cx="3261135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Трудовые действия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000" dirty="0"/>
              <a:t>Многофункциональный нормативный документ, устанавливающий в рамках   конкретного вида (области) профессиональной деятельности требования:</a:t>
            </a:r>
          </a:p>
          <a:p>
            <a:pPr algn="just"/>
            <a:r>
              <a:rPr lang="ru-RU" sz="3000" dirty="0" smtClean="0"/>
              <a:t>к </a:t>
            </a:r>
            <a:r>
              <a:rPr lang="ru-RU" sz="3000" dirty="0"/>
              <a:t>содержанию и качеству труда;</a:t>
            </a:r>
          </a:p>
          <a:p>
            <a:pPr algn="just"/>
            <a:r>
              <a:rPr lang="ru-RU" sz="3000" dirty="0" smtClean="0"/>
              <a:t>к</a:t>
            </a:r>
            <a:r>
              <a:rPr lang="ru-RU" sz="3000" dirty="0"/>
              <a:t> условиям осуществления трудовой деятельности;  </a:t>
            </a:r>
          </a:p>
          <a:p>
            <a:pPr algn="just"/>
            <a:r>
              <a:rPr lang="ru-RU" sz="3000" dirty="0" smtClean="0"/>
              <a:t>к </a:t>
            </a:r>
            <a:r>
              <a:rPr lang="ru-RU" sz="3000" dirty="0"/>
              <a:t>уровню квалификации работника;  </a:t>
            </a:r>
          </a:p>
          <a:p>
            <a:pPr algn="just"/>
            <a:r>
              <a:rPr lang="ru-RU" sz="3000" dirty="0" smtClean="0"/>
              <a:t>к </a:t>
            </a:r>
            <a:r>
              <a:rPr lang="ru-RU" sz="3000" dirty="0"/>
              <a:t>практическому опыту, профессиональному образованию и обучению, необходимому для соответствия  данной квалификации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5085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компетентность педагога</a:t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качество действий работника, обеспечивающих эффективное решение профессионально-педагогических проблем и типичных профессиональных задач, возникающих в реальных ситуациях педагогической деятельности, с использованием жизненного опыта, имеющейся квалификации, общепризнанных ценностей; владение современными образовательными технологиями, технологиями педагогической диагностики, психолого-педагогической коррекции, методическими приемами, педагогическими средствами и их постоянное совершенствование; осуществление оценочно-ценностной рефлексии</a:t>
            </a:r>
          </a:p>
        </p:txBody>
      </p:sp>
    </p:spTree>
    <p:extLst>
      <p:ext uri="{BB962C8B-B14F-4D97-AF65-F5344CB8AC3E}">
        <p14:creationId xmlns:p14="http://schemas.microsoft.com/office/powerpoint/2010/main" val="10084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Трудовая функция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система трудовых действий в рамках обобщенной трудовой функции, представляющая собой интегрированный и относительно автономный набор трудовых действий, определяемых бизнес-процессом и предполагающий наличие необходимых компетенций для их выполнения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Трудовое </a:t>
            </a:r>
            <a:r>
              <a:rPr lang="ru-RU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</a:t>
            </a:r>
          </a:p>
          <a:p>
            <a:pPr algn="just"/>
            <a:r>
              <a:rPr lang="ru-RU" dirty="0"/>
              <a:t>процесс взаимодействия работника с предметом труда, при котором достигается определенная задача.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14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уверенное понимание предмета, умение обращаться с ним, разбираться в нём, а также использовать для достижения намеченных целей.  Знание помогает людям </a:t>
            </a:r>
            <a:r>
              <a:rPr lang="ru-RU" dirty="0" smtClean="0"/>
              <a:t>рационально организовывать </a:t>
            </a:r>
            <a:r>
              <a:rPr lang="ru-RU" dirty="0"/>
              <a:t>свою </a:t>
            </a:r>
            <a:r>
              <a:rPr lang="ru-RU" dirty="0" smtClean="0"/>
              <a:t>деятельность </a:t>
            </a:r>
            <a:r>
              <a:rPr lang="ru-RU" dirty="0"/>
              <a:t>и решать различные </a:t>
            </a:r>
            <a:r>
              <a:rPr lang="ru-RU" dirty="0" smtClean="0"/>
              <a:t>проблемы, </a:t>
            </a:r>
            <a:r>
              <a:rPr lang="ru-RU" dirty="0"/>
              <a:t>возникающие в её процессе.</a:t>
            </a:r>
          </a:p>
          <a:p>
            <a:pPr marL="0" indent="0" algn="ctr">
              <a:buNone/>
            </a:pPr>
            <a:r>
              <a:rPr lang="ru-RU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</a:t>
            </a:r>
          </a:p>
          <a:p>
            <a:pPr marL="400050" lvl="1" indent="0" algn="just">
              <a:buNone/>
            </a:pPr>
            <a:r>
              <a:rPr lang="ru-RU" dirty="0" smtClean="0"/>
              <a:t>освоенный </a:t>
            </a:r>
            <a:r>
              <a:rPr lang="ru-RU" dirty="0"/>
              <a:t>субъектом способ выполнения действия, </a:t>
            </a:r>
            <a:r>
              <a:rPr lang="ru-RU" dirty="0" smtClean="0"/>
              <a:t>   обеспечиваемый </a:t>
            </a:r>
            <a:r>
              <a:rPr lang="ru-RU" dirty="0"/>
              <a:t>совокупностью приобретённых </a:t>
            </a:r>
            <a:r>
              <a:rPr lang="ru-RU" dirty="0" smtClean="0"/>
              <a:t>знаний </a:t>
            </a:r>
            <a:r>
              <a:rPr lang="ru-RU" dirty="0"/>
              <a:t>и </a:t>
            </a:r>
            <a:r>
              <a:rPr lang="ru-RU" dirty="0" smtClean="0"/>
              <a:t>навыков. </a:t>
            </a:r>
            <a:r>
              <a:rPr lang="ru-RU" dirty="0"/>
              <a:t>Формируется путём упражнений и создаёт возможность выполнения действия не только в привычных, но и в изменившихся условиях</a:t>
            </a:r>
          </a:p>
        </p:txBody>
      </p:sp>
    </p:spTree>
    <p:extLst>
      <p:ext uri="{BB962C8B-B14F-4D97-AF65-F5344CB8AC3E}">
        <p14:creationId xmlns:p14="http://schemas.microsoft.com/office/powerpoint/2010/main" val="393969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555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Возможности  и перспективы профессионального развития педагога в условиях подготовки  к введению профессионального стандарта «Педагог»</vt:lpstr>
      <vt:lpstr>Профессиональный стандарт «Педагог»</vt:lpstr>
      <vt:lpstr>Презентация PowerPoint</vt:lpstr>
      <vt:lpstr>Презентация PowerPoint</vt:lpstr>
      <vt:lpstr>Профессиональный стандарт «Педагог»: понятия и определения</vt:lpstr>
      <vt:lpstr>Профессиональный стандарт</vt:lpstr>
      <vt:lpstr>Профессиональная компетентность педагога </vt:lpstr>
      <vt:lpstr>Трудовая функция</vt:lpstr>
      <vt:lpstr>Знания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Стандарт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 и перспективы профессионального развития педагога в условиях введения профессионального стандарта                    «Педагог»</dc:title>
  <dc:creator>Пользователь</dc:creator>
  <cp:lastModifiedBy>Пользователь</cp:lastModifiedBy>
  <cp:revision>72</cp:revision>
  <cp:lastPrinted>2016-11-23T08:04:02Z</cp:lastPrinted>
  <dcterms:modified xsi:type="dcterms:W3CDTF">2017-01-11T05:32:56Z</dcterms:modified>
</cp:coreProperties>
</file>